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53" r:id="rId5"/>
    <p:sldId id="329" r:id="rId6"/>
    <p:sldId id="354" r:id="rId7"/>
    <p:sldId id="331" r:id="rId8"/>
    <p:sldId id="364" r:id="rId9"/>
    <p:sldId id="355" r:id="rId10"/>
    <p:sldId id="347" r:id="rId11"/>
    <p:sldId id="349" r:id="rId12"/>
    <p:sldId id="348" r:id="rId13"/>
    <p:sldId id="359" r:id="rId14"/>
    <p:sldId id="367" r:id="rId15"/>
    <p:sldId id="368" r:id="rId16"/>
    <p:sldId id="350" r:id="rId17"/>
    <p:sldId id="361" r:id="rId18"/>
    <p:sldId id="365" r:id="rId19"/>
    <p:sldId id="362" r:id="rId20"/>
    <p:sldId id="358" r:id="rId21"/>
    <p:sldId id="366" r:id="rId22"/>
    <p:sldId id="363" r:id="rId23"/>
    <p:sldId id="351" r:id="rId24"/>
    <p:sldId id="3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37"/>
    <a:srgbClr val="002B41"/>
    <a:srgbClr val="7ACFF4"/>
    <a:srgbClr val="A9D7D9"/>
    <a:srgbClr val="93D3D9"/>
    <a:srgbClr val="AAD6FF"/>
    <a:srgbClr val="B2C8CD"/>
    <a:srgbClr val="CCD8D6"/>
    <a:srgbClr val="4F5945"/>
    <a:srgbClr val="732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2/20/2025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2/20/2025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6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9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pring-2025-V2-7-Team/Team_7_Final_Project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ConnectWise: A Next-Gen Social Media App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Revolutionizing Connectivity with Object-Oriented Programming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B430A537-72C0-728C-A5EA-3C4BB34BBA11}"/>
              </a:ext>
            </a:extLst>
          </p:cNvPr>
          <p:cNvSpPr txBox="1">
            <a:spLocks/>
          </p:cNvSpPr>
          <p:nvPr/>
        </p:nvSpPr>
        <p:spPr>
          <a:xfrm>
            <a:off x="502267" y="5893751"/>
            <a:ext cx="8294914" cy="683898"/>
          </a:xfrm>
          <a:prstGeom prst="rect">
            <a:avLst/>
          </a:prstGeom>
          <a:noFill/>
        </p:spPr>
        <p:txBody>
          <a:bodyPr vert="horz" lIns="91440" tIns="45720" rIns="91440" bIns="45720" numCol="2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Isha Paliwal (G49146952)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Venkatesh Shanmugam (G27887303)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Aditi Vyas (G40802010)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Needhi Kore (G20475943)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01A43-6938-3E38-F515-A70C23D8AAE1}"/>
              </a:ext>
            </a:extLst>
          </p:cNvPr>
          <p:cNvSpPr txBox="1"/>
          <p:nvPr/>
        </p:nvSpPr>
        <p:spPr>
          <a:xfrm>
            <a:off x="1563624" y="5176364"/>
            <a:ext cx="6172200" cy="507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>
                <a:solidFill>
                  <a:schemeClr val="accent3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accent3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IN" b="1" dirty="0"/>
              <a:t>Code &amp; Presentation Link: </a:t>
            </a:r>
            <a:r>
              <a:rPr lang="en-IN" b="1" dirty="0">
                <a:hlinkClick r:id="rId6"/>
              </a:rPr>
              <a:t>https://github.com/Spring-2025-V2-7-Team/Team_7_Final_Project</a:t>
            </a:r>
            <a:endParaRPr lang="en-IN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43269-F179-AA17-825B-862D39E9A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8CDEDFBF-6317-BBC1-18A6-685190B76903}"/>
              </a:ext>
            </a:extLst>
          </p:cNvPr>
          <p:cNvSpPr txBox="1">
            <a:spLocks/>
          </p:cNvSpPr>
          <p:nvPr/>
        </p:nvSpPr>
        <p:spPr>
          <a:xfrm>
            <a:off x="3382296" y="0"/>
            <a:ext cx="5427407" cy="6242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3"/>
                </a:solidFill>
              </a:rPr>
              <a:t>Other Robustness Diagrams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84466-05D0-9541-58C2-0C1108610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726785"/>
            <a:ext cx="5591175" cy="221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CA0681-8C29-7C25-6E15-493AD2A3443A}"/>
              </a:ext>
            </a:extLst>
          </p:cNvPr>
          <p:cNvSpPr txBox="1"/>
          <p:nvPr/>
        </p:nvSpPr>
        <p:spPr>
          <a:xfrm>
            <a:off x="2147402" y="3051078"/>
            <a:ext cx="2157704" cy="32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User Authentication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8BA33-8821-DF59-E630-7A1E8EFD6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4" y="3807115"/>
            <a:ext cx="5600700" cy="232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9BC0E-E4F5-B571-4576-756161360333}"/>
              </a:ext>
            </a:extLst>
          </p:cNvPr>
          <p:cNvSpPr txBox="1"/>
          <p:nvPr/>
        </p:nvSpPr>
        <p:spPr>
          <a:xfrm>
            <a:off x="2389998" y="6240922"/>
            <a:ext cx="1672512" cy="32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Manage Profile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678C6-E899-AADF-BF0A-B659B6440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24" y="726978"/>
            <a:ext cx="5191947" cy="2213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E9714-6550-CDAD-DF5B-C6B5078FC554}"/>
              </a:ext>
            </a:extLst>
          </p:cNvPr>
          <p:cNvSpPr txBox="1"/>
          <p:nvPr/>
        </p:nvSpPr>
        <p:spPr>
          <a:xfrm>
            <a:off x="8333671" y="3051078"/>
            <a:ext cx="1653851" cy="32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Reset Password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1496E-C104-CCCB-CDF8-63F2C3260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3" y="3963325"/>
            <a:ext cx="5655945" cy="2011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71C8BF-9EED-FC17-E52A-85B10971ADA2}"/>
              </a:ext>
            </a:extLst>
          </p:cNvPr>
          <p:cNvSpPr txBox="1"/>
          <p:nvPr/>
        </p:nvSpPr>
        <p:spPr>
          <a:xfrm>
            <a:off x="7885800" y="6240922"/>
            <a:ext cx="2549589" cy="32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Create/Edit/Delete Post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593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76D1E-6BF3-0412-0178-B24A1058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CA0D29AB-4D02-98FE-6ADD-969166AD2AF9}"/>
              </a:ext>
            </a:extLst>
          </p:cNvPr>
          <p:cNvSpPr txBox="1">
            <a:spLocks/>
          </p:cNvSpPr>
          <p:nvPr/>
        </p:nvSpPr>
        <p:spPr>
          <a:xfrm>
            <a:off x="3382296" y="0"/>
            <a:ext cx="5427407" cy="6242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3"/>
                </a:solidFill>
              </a:rPr>
              <a:t>Other Robustness Diagrams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D12D7-3806-BF49-4CD1-5F7954A42668}"/>
              </a:ext>
            </a:extLst>
          </p:cNvPr>
          <p:cNvSpPr txBox="1"/>
          <p:nvPr/>
        </p:nvSpPr>
        <p:spPr>
          <a:xfrm>
            <a:off x="2147401" y="2922527"/>
            <a:ext cx="2157704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User Authentication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F162A-C1A6-9215-7A28-0A2FF622DEB6}"/>
              </a:ext>
            </a:extLst>
          </p:cNvPr>
          <p:cNvSpPr txBox="1"/>
          <p:nvPr/>
        </p:nvSpPr>
        <p:spPr>
          <a:xfrm>
            <a:off x="2315351" y="6104976"/>
            <a:ext cx="1672512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Send Message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D814D-2A96-913C-89AC-E24FF3AECA9C}"/>
              </a:ext>
            </a:extLst>
          </p:cNvPr>
          <p:cNvSpPr txBox="1"/>
          <p:nvPr/>
        </p:nvSpPr>
        <p:spPr>
          <a:xfrm>
            <a:off x="8185453" y="2941799"/>
            <a:ext cx="2023309" cy="32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Manage Connections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9235A-CA1E-0B47-D092-98373C39FA21}"/>
              </a:ext>
            </a:extLst>
          </p:cNvPr>
          <p:cNvSpPr txBox="1"/>
          <p:nvPr/>
        </p:nvSpPr>
        <p:spPr>
          <a:xfrm>
            <a:off x="7922312" y="6104976"/>
            <a:ext cx="2549589" cy="32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Receive Message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7E624-6795-B1F1-8771-1C19489C2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2" y="801651"/>
            <a:ext cx="6018043" cy="2063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A24FB4-7667-355E-03AE-C49CA406D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48" y="800092"/>
            <a:ext cx="5582920" cy="2066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43413-2AF5-850E-D589-AF6891697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5" y="3888075"/>
            <a:ext cx="5353685" cy="2162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800D14-1A60-3EC6-53F8-20E63B341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95" y="3959194"/>
            <a:ext cx="5552440" cy="2019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93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82B59-2288-D5AC-BE03-83F3C40FE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0A1D367F-5DCB-57C3-965C-9C71CACF1B15}"/>
              </a:ext>
            </a:extLst>
          </p:cNvPr>
          <p:cNvSpPr txBox="1">
            <a:spLocks/>
          </p:cNvSpPr>
          <p:nvPr/>
        </p:nvSpPr>
        <p:spPr>
          <a:xfrm>
            <a:off x="3382296" y="0"/>
            <a:ext cx="5427407" cy="6242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3"/>
                </a:solidFill>
              </a:rPr>
              <a:t>Other Robustness Diagrams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700FF-91C8-2642-0DD3-5DA896643EA9}"/>
              </a:ext>
            </a:extLst>
          </p:cNvPr>
          <p:cNvSpPr txBox="1"/>
          <p:nvPr/>
        </p:nvSpPr>
        <p:spPr>
          <a:xfrm>
            <a:off x="1612736" y="4049360"/>
            <a:ext cx="3077742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Monitor System Activity (Admin)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C29D5-EF08-5BA2-4DAF-B78F961D5D85}"/>
              </a:ext>
            </a:extLst>
          </p:cNvPr>
          <p:cNvSpPr txBox="1"/>
          <p:nvPr/>
        </p:nvSpPr>
        <p:spPr>
          <a:xfrm>
            <a:off x="7866520" y="4095527"/>
            <a:ext cx="2378860" cy="32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Moderate Users (Admin)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99D2-250D-FDAB-2DA0-A32742E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2" y="2318523"/>
            <a:ext cx="5530850" cy="161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EDDA38-772C-ED4F-2C5E-D2B0C9668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83" y="2336303"/>
            <a:ext cx="5499735" cy="15773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532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pPr algn="ctr"/>
            <a:r>
              <a:rPr lang="en-US" dirty="0"/>
              <a:t>Architecture Model - Backend to Server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D44121-A8E9-49A3-B086-E9F5781788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8653" y="2501751"/>
            <a:ext cx="4271187" cy="3640043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800" dirty="0">
                <a:latin typeface="Georgia" panose="02040502050405020303" pitchFamily="18" charset="0"/>
              </a:rPr>
              <a:t>Scalable Backend Services: Illustrates the deployment of multiple backend services such as Authentication, Notification, and Timeline, ensuring scalable and efficient handling of user requests.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800" dirty="0">
                <a:latin typeface="Georgia" panose="02040502050405020303" pitchFamily="18" charset="0"/>
              </a:rPr>
              <a:t>Data Management: Highlights the use of PostgreSQL and Cassandra for structured data storage and Amazon S3 for media storage, showcasing robust data management solutions tailored for high availability and reliability.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70D235-D074-86CF-753A-4A7908631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662" y="2231761"/>
            <a:ext cx="7115660" cy="41800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B8912-52D7-5D83-B937-1F4B8BF41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4642-9F97-6707-CC34-16CDCBF4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703308" cy="1600200"/>
          </a:xfrm>
        </p:spPr>
        <p:txBody>
          <a:bodyPr/>
          <a:lstStyle/>
          <a:p>
            <a:pPr algn="ctr"/>
            <a:r>
              <a:rPr lang="en-US" dirty="0"/>
              <a:t>Architecture Model - Frontend to Backend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449049-36AF-B45C-5380-3CE7C13045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7987" y="2206035"/>
            <a:ext cx="3539613" cy="4246016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800" dirty="0">
                <a:latin typeface="Georgia" panose="02040502050405020303" pitchFamily="18" charset="0"/>
              </a:rPr>
              <a:t>User Interaction Flow: Shows how user actions on the frontend (like posting, searching, or messaging) are processed through the API Gateway, emphasizing the app’s responsive design.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800" dirty="0">
                <a:latin typeface="Georgia" panose="02040502050405020303" pitchFamily="18" charset="0"/>
              </a:rPr>
              <a:t>Service Integration: Details how frontend requests are distributed among various backend services through the API Gateway, ensuring that user interactions are seamlessly managed and scalable.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A77F4-B1E4-7EC4-66E6-E220907A7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90FB4-3931-631F-6E9A-29B837D7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66" y="2159379"/>
            <a:ext cx="8305047" cy="4292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285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56705-50F1-46CE-D1C6-B05739941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742CEB10-74E8-34FC-F08D-A9690553DEF9}"/>
              </a:ext>
            </a:extLst>
          </p:cNvPr>
          <p:cNvSpPr txBox="1">
            <a:spLocks/>
          </p:cNvSpPr>
          <p:nvPr/>
        </p:nvSpPr>
        <p:spPr>
          <a:xfrm>
            <a:off x="735563" y="0"/>
            <a:ext cx="10720873" cy="6242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3"/>
                </a:solidFill>
              </a:rPr>
              <a:t>Architecture Model - Reverse Backend to Frontend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C58C4-BE6D-72D1-5DD8-577CAB1F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2" y="870702"/>
            <a:ext cx="11824319" cy="5306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6199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16F4D-D3AA-3161-7DE6-67AF082C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C111-78AA-79D9-BABE-65B7E5308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703308" cy="1600200"/>
          </a:xfrm>
        </p:spPr>
        <p:txBody>
          <a:bodyPr/>
          <a:lstStyle/>
          <a:p>
            <a:pPr algn="ctr"/>
            <a:r>
              <a:rPr lang="en-US" dirty="0"/>
              <a:t>Domain Class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A7739E-9BE0-61EC-DDC6-29B2FE73F36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8323" y="2137406"/>
            <a:ext cx="4404852" cy="4184515"/>
          </a:xfrm>
        </p:spPr>
        <p:txBody>
          <a:bodyPr>
            <a:no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Georgia" panose="02040502050405020303" pitchFamily="18" charset="0"/>
              </a:rPr>
              <a:t>Class Hierarchy and User Management: Illustrates the inheritance structure where User and Admin are specialized forms of the general </a:t>
            </a:r>
            <a:r>
              <a:rPr lang="en-US" sz="1600" dirty="0" err="1">
                <a:latin typeface="Georgia" panose="02040502050405020303" pitchFamily="18" charset="0"/>
              </a:rPr>
              <a:t>UserAccount</a:t>
            </a:r>
            <a:r>
              <a:rPr lang="en-US" sz="1600" dirty="0">
                <a:latin typeface="Georgia" panose="02040502050405020303" pitchFamily="18" charset="0"/>
              </a:rPr>
              <a:t>, highlighting how different roles interact within the platform.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Georgia" panose="02040502050405020303" pitchFamily="18" charset="0"/>
              </a:rPr>
              <a:t>Core Functionalities and Relationships: Details operations like post creation, editing, and user interactions (like, follow, message), connected through relationships that define how users engage with content and each other.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Georgia" panose="02040502050405020303" pitchFamily="18" charset="0"/>
              </a:rPr>
              <a:t>Notification System Integration: Showcases the implementation of the Notifiable interface by Notification, </a:t>
            </a:r>
            <a:r>
              <a:rPr lang="en-US" sz="1600" dirty="0" err="1">
                <a:latin typeface="Georgia" panose="02040502050405020303" pitchFamily="18" charset="0"/>
              </a:rPr>
              <a:t>CommentNotification</a:t>
            </a:r>
            <a:r>
              <a:rPr lang="en-US" sz="1600" dirty="0">
                <a:latin typeface="Georgia" panose="02040502050405020303" pitchFamily="18" charset="0"/>
              </a:rPr>
              <a:t>, and </a:t>
            </a:r>
            <a:r>
              <a:rPr lang="en-US" sz="1600" dirty="0" err="1">
                <a:latin typeface="Georgia" panose="02040502050405020303" pitchFamily="18" charset="0"/>
              </a:rPr>
              <a:t>LikeNotification</a:t>
            </a:r>
            <a:r>
              <a:rPr lang="en-US" sz="1600" dirty="0">
                <a:latin typeface="Georgia" panose="02040502050405020303" pitchFamily="18" charset="0"/>
              </a:rPr>
              <a:t> classes to manage and send alerts, enhancing user experience with real-time updates.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2F60-966F-BDF8-B793-98BFA74F3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7AC3D-C09C-4026-571C-5355C8BE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993" y="2137406"/>
            <a:ext cx="7126650" cy="4584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973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56D55-BAAE-0CB3-9ECB-44E563E10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9926DC-BCCB-0A2C-D47D-31E52477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CF61D16C-65A6-928C-8385-70771DE992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05C8D-A7A0-E859-2528-DA9D1B38F91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434464" y="5583638"/>
            <a:ext cx="7757536" cy="1274362"/>
          </a:xfr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accent3"/>
                </a:solidFill>
                <a:latin typeface="Georgia" panose="02040502050405020303" pitchFamily="18" charset="0"/>
              </a:rPr>
              <a:t>User Interaction with the Post Interface: The diagram demonstrates how a user interacts with the Post Management Page (GUI) by entering post details, which are then processed by the Post Controller to create a new post in the Post Entity, and possibly store associated media in the Media Entity.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accent3"/>
                </a:solidFill>
                <a:latin typeface="Georgia" panose="02040502050405020303" pitchFamily="18" charset="0"/>
              </a:rPr>
              <a:t>Feedback Loop to User: It outlines the feedback mechanism where, upon successful creation of the post, a success message is communicated back to the Post Management Page (GUI), which then displays a confirmation to the user, completing the interaction cycle.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F15DC-723C-A35B-0E29-B6AC960908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8EAA41-B93C-130E-0146-AFB5A81BA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6" y="3020181"/>
            <a:ext cx="5353050" cy="247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44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718B4-0224-F5D4-BB42-1468062A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D203DD1B-61CA-CAD6-AEE9-18238AA76E8A}"/>
              </a:ext>
            </a:extLst>
          </p:cNvPr>
          <p:cNvSpPr txBox="1">
            <a:spLocks/>
          </p:cNvSpPr>
          <p:nvPr/>
        </p:nvSpPr>
        <p:spPr>
          <a:xfrm>
            <a:off x="3382296" y="0"/>
            <a:ext cx="5427407" cy="6242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3"/>
                </a:solidFill>
              </a:rPr>
              <a:t>Other Sequence Diagrams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5AC2D-6035-BE7A-6A6B-F0222DE02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43" y="566033"/>
            <a:ext cx="4552276" cy="2772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8ADEA2-2A46-ABA6-B1C4-A87CB0BAE9BC}"/>
              </a:ext>
            </a:extLst>
          </p:cNvPr>
          <p:cNvSpPr txBox="1"/>
          <p:nvPr/>
        </p:nvSpPr>
        <p:spPr>
          <a:xfrm>
            <a:off x="2043936" y="3338423"/>
            <a:ext cx="1978089" cy="32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User Authentication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D161E-88B3-CBE3-1302-570C5937E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81" y="659343"/>
            <a:ext cx="5362575" cy="239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9DADF3-63D5-D1C8-8718-35F797983FCB}"/>
              </a:ext>
            </a:extLst>
          </p:cNvPr>
          <p:cNvSpPr txBox="1"/>
          <p:nvPr/>
        </p:nvSpPr>
        <p:spPr>
          <a:xfrm>
            <a:off x="7614218" y="3084556"/>
            <a:ext cx="2390969" cy="32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Like &amp; Comment on Post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24234-CF1B-BF64-375C-2B79B9C11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43" y="3676801"/>
            <a:ext cx="4552276" cy="28814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57999-E9CF-9151-8D87-40A91DB09204}"/>
              </a:ext>
            </a:extLst>
          </p:cNvPr>
          <p:cNvSpPr txBox="1"/>
          <p:nvPr/>
        </p:nvSpPr>
        <p:spPr>
          <a:xfrm>
            <a:off x="2333184" y="6525951"/>
            <a:ext cx="1399591" cy="32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None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Send Message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4AAE2C-6D49-56EE-FC59-AEF2A87C5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81" y="3450392"/>
            <a:ext cx="5362575" cy="308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A0506D-9A54-DFA4-F8C0-BB8829312BB9}"/>
              </a:ext>
            </a:extLst>
          </p:cNvPr>
          <p:cNvSpPr txBox="1"/>
          <p:nvPr/>
        </p:nvSpPr>
        <p:spPr>
          <a:xfrm>
            <a:off x="7721129" y="6519359"/>
            <a:ext cx="2177145" cy="32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1500">
                <a:solidFill>
                  <a:schemeClr val="tx2">
                    <a:lumMod val="25000"/>
                  </a:schemeClr>
                </a:solidFill>
                <a:latin typeface="Georgia" panose="02040502050405020303" pitchFamily="18" charset="0"/>
              </a:defRPr>
            </a:lvl1pPr>
            <a:lvl2pPr marL="9144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n-US" dirty="0"/>
              <a:t>Moderate Post (Admin)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9193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6E688-2E4C-9AC4-DE02-F38635BAC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ADF1C-3CFA-58E2-AF6E-4DE29728D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State Diagram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DEEB8-81DF-6A04-10FA-219039A83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2F738A43-F1FD-0334-A239-C3721FEB1A44}"/>
              </a:ext>
            </a:extLst>
          </p:cNvPr>
          <p:cNvSpPr txBox="1">
            <a:spLocks/>
          </p:cNvSpPr>
          <p:nvPr/>
        </p:nvSpPr>
        <p:spPr>
          <a:xfrm>
            <a:off x="211393" y="5092903"/>
            <a:ext cx="6938870" cy="1765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 kern="12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 kern="12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 kern="12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 sz="1800" kern="12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 kern="12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500" dirty="0">
                <a:latin typeface="Georgia" panose="02040502050405020303" pitchFamily="18" charset="0"/>
              </a:rPr>
              <a:t>User Journey Overview: Maps out the user's progression from registration to either logging out or being banned, emphasizing the lifecycle of user interaction within the app.</a:t>
            </a:r>
          </a:p>
          <a:p>
            <a:pPr algn="just"/>
            <a:r>
              <a:rPr lang="en-US" sz="1500" dirty="0">
                <a:latin typeface="Georgia" panose="02040502050405020303" pitchFamily="18" charset="0"/>
              </a:rPr>
              <a:t>Core Functionalities and Notifications: Highlights key activities such as posting, commenting, messaging, and how these actions integrate with the notification system to keep users engaged.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168B0B-A777-9761-5141-8FB010B8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4" y="121739"/>
            <a:ext cx="6585848" cy="48519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27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44485" y="3054078"/>
            <a:ext cx="2914324" cy="258905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>
              <a:lnSpc>
                <a:spcPct val="9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Georgia" panose="02040502050405020303" pitchFamily="18" charset="0"/>
              </a:rPr>
              <a:t>Introduction</a:t>
            </a:r>
          </a:p>
          <a:p>
            <a:pPr marL="457200" indent="-457200" algn="just">
              <a:lnSpc>
                <a:spcPct val="9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Georgia" panose="02040502050405020303" pitchFamily="18" charset="0"/>
              </a:rPr>
              <a:t>Key Features</a:t>
            </a:r>
          </a:p>
          <a:p>
            <a:pPr marL="457200" indent="-457200" algn="just">
              <a:lnSpc>
                <a:spcPct val="9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Georgia" panose="02040502050405020303" pitchFamily="18" charset="0"/>
              </a:rPr>
              <a:t>Core Entities</a:t>
            </a:r>
          </a:p>
          <a:p>
            <a:pPr marL="457200" indent="-457200">
              <a:lnSpc>
                <a:spcPct val="9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Georgia" panose="02040502050405020303" pitchFamily="18" charset="0"/>
              </a:rPr>
              <a:t>Requirements &amp; Analysis Models</a:t>
            </a:r>
          </a:p>
          <a:p>
            <a:pPr marL="457200" indent="-457200" algn="just">
              <a:lnSpc>
                <a:spcPct val="9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Georgia" panose="02040502050405020303" pitchFamily="18" charset="0"/>
              </a:rPr>
              <a:t>Use Case Diagram</a:t>
            </a:r>
          </a:p>
          <a:p>
            <a:pPr marL="457200" indent="-457200" algn="just">
              <a:lnSpc>
                <a:spcPct val="9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Georgia" panose="02040502050405020303" pitchFamily="18" charset="0"/>
              </a:rPr>
              <a:t>Activity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ConnectWise: A Next-Gen Social Media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71BC9-E978-F3C5-34D7-BC048402B0D4}"/>
              </a:ext>
            </a:extLst>
          </p:cNvPr>
          <p:cNvSpPr txBox="1">
            <a:spLocks/>
          </p:cNvSpPr>
          <p:nvPr/>
        </p:nvSpPr>
        <p:spPr>
          <a:xfrm>
            <a:off x="8958446" y="3082780"/>
            <a:ext cx="2914324" cy="256035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v"/>
              <a:defRPr sz="2800">
                <a:solidFill>
                  <a:schemeClr val="accent3"/>
                </a:solidFill>
                <a:latin typeface="Georgia" panose="02040502050405020303" pitchFamily="18" charset="0"/>
              </a:defRPr>
            </a:lvl1pPr>
            <a:lvl2pPr marL="228600" indent="-228600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>
                <a:solidFill>
                  <a:schemeClr val="accent3"/>
                </a:solidFill>
              </a:defRPr>
            </a:lvl2pPr>
            <a:lvl3pPr marL="685800" indent="-228600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>
                <a:solidFill>
                  <a:schemeClr val="accent3"/>
                </a:solidFill>
              </a:defRPr>
            </a:lvl3pPr>
            <a:lvl4pPr marL="1143000" indent="-228600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600">
                <a:solidFill>
                  <a:schemeClr val="accent3"/>
                </a:solidFill>
              </a:defRPr>
            </a:lvl4pPr>
            <a:lvl5pPr marL="1600200" indent="-228600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600">
                <a:solidFill>
                  <a:schemeClr val="accent3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Robustness Diagram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Architecture Model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Domain Class Model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Sequence Diagram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State Diagram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40650" y="3066787"/>
            <a:ext cx="10310700" cy="25502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Georgia" panose="02040502050405020303" pitchFamily="18" charset="0"/>
              </a:rPr>
              <a:t>Achievements:</a:t>
            </a:r>
            <a:endParaRPr lang="en-US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>
                <a:latin typeface="Georgia" panose="02040502050405020303" pitchFamily="18" charset="0"/>
              </a:rPr>
              <a:t>Successfully outlined the key functionalities and user interactions of our social media platform, demonstrating the comprehensive planning and robust architecture designed to enhance user engagement.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Georgia" panose="02040502050405020303" pitchFamily="18" charset="0"/>
              </a:rPr>
              <a:t>Future Prospects:</a:t>
            </a:r>
            <a:endParaRPr lang="en-US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>
                <a:latin typeface="Georgia" panose="02040502050405020303" pitchFamily="18" charset="0"/>
              </a:rPr>
              <a:t>We aim to continually refine these functionalities, adding more features such as advanced user analytics and expanded admin capabilities to further enrich the user experience and administrative efficiency.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ConnectWise: A Next-Gen Social Media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sp>
        <p:nvSpPr>
          <p:cNvPr id="2" name="Title 9">
            <a:extLst>
              <a:ext uri="{FF2B5EF4-FFF2-40B4-BE49-F238E27FC236}">
                <a16:creationId xmlns:a16="http://schemas.microsoft.com/office/drawing/2014/main" id="{6C60C154-0A33-B4C2-C35F-75B4B66BDB04}"/>
              </a:ext>
            </a:extLst>
          </p:cNvPr>
          <p:cNvSpPr txBox="1">
            <a:spLocks/>
          </p:cNvSpPr>
          <p:nvPr/>
        </p:nvSpPr>
        <p:spPr>
          <a:xfrm>
            <a:off x="1576996" y="936729"/>
            <a:ext cx="9052560" cy="63377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08E1C-7A90-FE3C-84E2-BC94308FD236}"/>
              </a:ext>
            </a:extLst>
          </p:cNvPr>
          <p:cNvSpPr txBox="1"/>
          <p:nvPr/>
        </p:nvSpPr>
        <p:spPr>
          <a:xfrm>
            <a:off x="1519699" y="2538767"/>
            <a:ext cx="9149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ConnectWise is a new social media platform designed to bring people together through intuitive technology.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Our goal is to provide a platform where users can easily share content, communicate, and connect with others safely and securely.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Ideal for college students and young professionals looking for a versatile social experience.</a:t>
            </a:r>
            <a:endParaRPr lang="en-IN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64" y="722376"/>
            <a:ext cx="6909718" cy="2350008"/>
          </a:xfrm>
          <a:noFill/>
        </p:spPr>
        <p:txBody>
          <a:bodyPr>
            <a:noAutofit/>
          </a:bodyPr>
          <a:lstStyle/>
          <a:p>
            <a:r>
              <a:rPr lang="en-US" dirty="0"/>
              <a:t>Key Features of ConnectWise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19"/>
            <a:ext cx="6419088" cy="1731461"/>
          </a:xfrm>
          <a:noFill/>
        </p:spPr>
        <p:txBody>
          <a:bodyPr>
            <a:normAutofit fontScale="62500" lnSpcReduction="20000"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User-Friendly Interface: Designed with simplicity in mind, ensuring all features are easy to use.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Multimedia Interaction: Supports text, photo, and video content, allowing for dynamic posts and interactions.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Security First: Strong privacy settings and data encryption to protect user information.</a:t>
            </a: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5FCB5-261D-8814-81CC-FE7DFC55F2F8}"/>
              </a:ext>
            </a:extLst>
          </p:cNvPr>
          <p:cNvSpPr txBox="1">
            <a:spLocks/>
          </p:cNvSpPr>
          <p:nvPr/>
        </p:nvSpPr>
        <p:spPr>
          <a:xfrm>
            <a:off x="394764" y="6492875"/>
            <a:ext cx="49638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ConnectWise: A Next-Gen Social Media App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2BE0F-B8EF-4506-1089-8BBA6C0E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DBBF-4749-EE0E-0436-FE8A0FBA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Core Entities of Our Social Media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7AD26-D926-D2E0-5F70-7407C0D8B5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737261"/>
            <a:ext cx="5535168" cy="3383477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sz="1800" dirty="0">
                <a:latin typeface="Georgia" panose="02040502050405020303" pitchFamily="18" charset="0"/>
              </a:rPr>
              <a:t>User Account: The foundational class for all user types, defining common registration and login behaviors. </a:t>
            </a:r>
          </a:p>
          <a:p>
            <a:pPr algn="just"/>
            <a:r>
              <a:rPr lang="en-US" sz="1800" dirty="0">
                <a:latin typeface="Georgia" panose="02040502050405020303" pitchFamily="18" charset="0"/>
              </a:rPr>
              <a:t>Post Entity: An abstract entity serving as a base for all content-related classes including posts, comments, and likes. </a:t>
            </a:r>
          </a:p>
          <a:p>
            <a:pPr algn="just"/>
            <a:r>
              <a:rPr lang="en-US" sz="1800" dirty="0">
                <a:latin typeface="Georgia" panose="02040502050405020303" pitchFamily="18" charset="0"/>
              </a:rPr>
              <a:t>Notification: Manages alerts and updates for users, enhancing engagement and interactivity on the platform.</a:t>
            </a:r>
          </a:p>
          <a:p>
            <a:pPr algn="just"/>
            <a:r>
              <a:rPr lang="en-US" sz="1800" dirty="0">
                <a:latin typeface="Georgia" panose="02040502050405020303" pitchFamily="18" charset="0"/>
              </a:rPr>
              <a:t>Message: Facilitates direct and private communication between users, supporting a dynamic conversation experience.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32867-9329-4DFB-71C1-2F35E484E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D859878-ECFE-7AFD-A58E-2F186ACAD838}"/>
              </a:ext>
            </a:extLst>
          </p:cNvPr>
          <p:cNvSpPr txBox="1">
            <a:spLocks/>
          </p:cNvSpPr>
          <p:nvPr/>
        </p:nvSpPr>
        <p:spPr>
          <a:xfrm>
            <a:off x="60990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ConnectWise: A Next-Gen Social Media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3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</p:spPr>
        <p:txBody>
          <a:bodyPr/>
          <a:lstStyle/>
          <a:p>
            <a:r>
              <a:rPr lang="en-US" dirty="0"/>
              <a:t>Requirements &amp; Analysis Models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Defining the technical and user specifications necessary to build and maintain a robust social media platform.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>
                <a:latin typeface="Georgia" panose="02040502050405020303" pitchFamily="18" charset="0"/>
              </a:rPr>
              <a:t>User Functions: Access to post creation, messaging, and profile settings.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>
                <a:latin typeface="Georgia" panose="02040502050405020303" pitchFamily="18" charset="0"/>
              </a:rPr>
              <a:t>Admin Capabilities: Oversee content moderation and user management.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>
                <a:latin typeface="Georgia" panose="02040502050405020303" pitchFamily="18" charset="0"/>
              </a:rPr>
              <a:t>Automated Systems: Manage notifications and optimize data retrieval efficiently.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>
                <a:latin typeface="Georgia" panose="02040502050405020303" pitchFamily="18" charset="0"/>
              </a:rPr>
              <a:t>Interactive Features: Enhanced posting with media upload options.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>
                <a:latin typeface="Georgia" panose="02040502050405020303" pitchFamily="18" charset="0"/>
              </a:rPr>
              <a:t>Security and Usability: Emphasizes user-friendly interfaces with robust security protocols.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CA3F9D-4C7F-2628-07DA-7017C149B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t="10575" r="24679" b="4267"/>
          <a:stretch>
            <a:fillRect/>
          </a:stretch>
        </p:blipFill>
        <p:spPr>
          <a:xfrm>
            <a:off x="7305368" y="293937"/>
            <a:ext cx="4775111" cy="6427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 Box 1">
            <a:extLst>
              <a:ext uri="{FF2B5EF4-FFF2-40B4-BE49-F238E27FC236}">
                <a16:creationId xmlns:a16="http://schemas.microsoft.com/office/drawing/2014/main" id="{46C2C205-0989-017E-E7F6-C5129315A287}"/>
              </a:ext>
            </a:extLst>
          </p:cNvPr>
          <p:cNvSpPr txBox="1"/>
          <p:nvPr/>
        </p:nvSpPr>
        <p:spPr>
          <a:xfrm>
            <a:off x="9555149" y="4279930"/>
            <a:ext cx="236220" cy="83820"/>
          </a:xfrm>
          <a:prstGeom prst="rect">
            <a:avLst/>
          </a:prstGeom>
          <a:solidFill>
            <a:srgbClr val="7ACFF4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6000"/>
              </a:lnSpc>
              <a:spcAft>
                <a:spcPts val="800"/>
              </a:spcAft>
            </a:pPr>
            <a:r>
              <a:rPr lang="en-IN" sz="8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1F9D9A45-5743-9155-D7C1-840687A4A228}"/>
              </a:ext>
            </a:extLst>
          </p:cNvPr>
          <p:cNvSpPr txBox="1"/>
          <p:nvPr/>
        </p:nvSpPr>
        <p:spPr>
          <a:xfrm>
            <a:off x="9464323" y="4200682"/>
            <a:ext cx="464820" cy="2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6000"/>
              </a:lnSpc>
              <a:spcAft>
                <a:spcPts val="800"/>
              </a:spcAft>
            </a:pPr>
            <a:r>
              <a:rPr lang="en-IN" sz="7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IN" sz="11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11329" y="3023616"/>
            <a:ext cx="7433187" cy="37371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accent3"/>
                </a:solidFill>
                <a:latin typeface="Georgia" panose="02040502050405020303" pitchFamily="18" charset="0"/>
              </a:rPr>
              <a:t>User Onboarding: Delineates paths for first-time users through registration and profile creation, and for returning users through sign-in.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accent3"/>
                </a:solidFill>
                <a:latin typeface="Georgia" panose="02040502050405020303" pitchFamily="18" charset="0"/>
              </a:rPr>
              <a:t>Login Validation: Depicts the process of user authentication, branching based on the success of login attempts.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accent3"/>
                </a:solidFill>
                <a:latin typeface="Georgia" panose="02040502050405020303" pitchFamily="18" charset="0"/>
              </a:rPr>
              <a:t>Role-Based Access: Differentiates activities available to regular users and administrators’ post-login, emphasizing system security and user privileges.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accent3"/>
                </a:solidFill>
                <a:latin typeface="Georgia" panose="02040502050405020303" pitchFamily="18" charset="0"/>
              </a:rPr>
              <a:t>User Activities: Outlines user capabilities including creating and managing posts, liking, commenting, sharing, and messaging.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accent3"/>
                </a:solidFill>
                <a:latin typeface="Georgia" panose="02040502050405020303" pitchFamily="18" charset="0"/>
              </a:rPr>
              <a:t>Admin Responsibilities: Focuses on admin-specific functions such as user moderation and system monitoring.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accent3"/>
                </a:solidFill>
                <a:latin typeface="Georgia" panose="02040502050405020303" pitchFamily="18" charset="0"/>
              </a:rPr>
              <a:t>Notifications System: Shows how users manage their profiles and receive system notifications based on certain triggers and interactions.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C08F1-B8F7-7CFB-6C75-608CE68A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90"/>
            <a:ext cx="4434464" cy="67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US" dirty="0"/>
              <a:t>Robustness Diagram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45388B-F6C6-3BAE-BC81-AD233BEC858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16310" y="2276081"/>
            <a:ext cx="6938870" cy="1142692"/>
          </a:xfrm>
        </p:spPr>
        <p:txBody>
          <a:bodyPr/>
          <a:lstStyle/>
          <a:p>
            <a:pPr algn="just"/>
            <a:r>
              <a:rPr lang="en-US" sz="1400" dirty="0">
                <a:latin typeface="Georgia" panose="02040502050405020303" pitchFamily="18" charset="0"/>
              </a:rPr>
              <a:t>User Interaction: Users engage with posts directly through the Post View Page, enabling real-time interaction with likes and comments.</a:t>
            </a:r>
          </a:p>
          <a:p>
            <a:pPr algn="just"/>
            <a:r>
              <a:rPr lang="en-US" sz="1400" dirty="0">
                <a:latin typeface="Georgia" panose="02040502050405020303" pitchFamily="18" charset="0"/>
              </a:rPr>
              <a:t>Data Flow: The </a:t>
            </a:r>
            <a:r>
              <a:rPr lang="en-US" sz="1400" dirty="0" err="1">
                <a:latin typeface="Georgia" panose="02040502050405020303" pitchFamily="18" charset="0"/>
              </a:rPr>
              <a:t>LikeComment</a:t>
            </a:r>
            <a:r>
              <a:rPr lang="en-US" sz="1400" dirty="0">
                <a:latin typeface="Georgia" panose="02040502050405020303" pitchFamily="18" charset="0"/>
              </a:rPr>
              <a:t> Controller manages these interactions, updating post metrics and notifying post owners via the Notification Entity.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69AD0-292B-15C7-74BA-B2AD7D7F8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4" y="3916158"/>
            <a:ext cx="5525135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02A0D3B-7646-156B-149E-9A12208258BF}"/>
              </a:ext>
            </a:extLst>
          </p:cNvPr>
          <p:cNvSpPr txBox="1">
            <a:spLocks/>
          </p:cNvSpPr>
          <p:nvPr/>
        </p:nvSpPr>
        <p:spPr>
          <a:xfrm>
            <a:off x="211393" y="5713463"/>
            <a:ext cx="6938870" cy="1142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 kern="12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eriod"/>
              <a:defRPr sz="2400" kern="12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romanLcPeriod"/>
              <a:defRPr sz="2000" kern="12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rabicParenR"/>
              <a:defRPr sz="1800" kern="12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+mj-lt"/>
              <a:buAutoNum type="alphaLcParenR"/>
              <a:defRPr sz="1600" kern="1200">
                <a:solidFill>
                  <a:schemeClr val="tx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Georgia" panose="02040502050405020303" pitchFamily="18" charset="0"/>
              </a:rPr>
              <a:t>Admin Interaction: Admin accesses the Moderation Panel to review and manage flagged posts, ensuring content adheres to platform standards.</a:t>
            </a:r>
          </a:p>
          <a:p>
            <a:pPr algn="just"/>
            <a:r>
              <a:rPr lang="en-US" sz="1400" dirty="0">
                <a:latin typeface="Georgia" panose="02040502050405020303" pitchFamily="18" charset="0"/>
              </a:rPr>
              <a:t>Control Flow: The Moderation Controller processes actions, affecting both the Post and User Entities to maintain community guidelines.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6DA7EA-1081-799B-2591-5B956564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4" y="398916"/>
            <a:ext cx="5525135" cy="185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E5C438DB-5581-E468-4976-C7ED7E2C704F}"/>
              </a:ext>
            </a:extLst>
          </p:cNvPr>
          <p:cNvSpPr txBox="1">
            <a:spLocks/>
          </p:cNvSpPr>
          <p:nvPr/>
        </p:nvSpPr>
        <p:spPr>
          <a:xfrm>
            <a:off x="1984616" y="3573050"/>
            <a:ext cx="3392424" cy="358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3"/>
                </a:solidFill>
              </a:rPr>
              <a:t>Moderate Posts (Admin)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354533AA-5010-CAE6-7134-75EE8023362C}"/>
              </a:ext>
            </a:extLst>
          </p:cNvPr>
          <p:cNvSpPr txBox="1">
            <a:spLocks/>
          </p:cNvSpPr>
          <p:nvPr/>
        </p:nvSpPr>
        <p:spPr>
          <a:xfrm>
            <a:off x="2321420" y="92397"/>
            <a:ext cx="2718816" cy="358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3"/>
                </a:solidFill>
              </a:rPr>
              <a:t>Like &amp; Comment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8BEA38-ABC1-7126-2283-624AF1E39F35}"/>
              </a:ext>
            </a:extLst>
          </p:cNvPr>
          <p:cNvCxnSpPr>
            <a:cxnSpLocks/>
          </p:cNvCxnSpPr>
          <p:nvPr/>
        </p:nvCxnSpPr>
        <p:spPr>
          <a:xfrm>
            <a:off x="169606" y="3429000"/>
            <a:ext cx="7022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{719E084E-8440-4209-B010-50536064815D}tf56410444_win32</Template>
  <TotalTime>297</TotalTime>
  <Words>1145</Words>
  <Application>Microsoft Office PowerPoint</Application>
  <PresentationFormat>Widescreen</PresentationFormat>
  <Paragraphs>119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Arial</vt:lpstr>
      <vt:lpstr>Arial Narrow</vt:lpstr>
      <vt:lpstr>Baskerville Old Face</vt:lpstr>
      <vt:lpstr>Calibri</vt:lpstr>
      <vt:lpstr>Courier New</vt:lpstr>
      <vt:lpstr>Georgia</vt:lpstr>
      <vt:lpstr>Gill Sans Nova Light</vt:lpstr>
      <vt:lpstr>Wingdings</vt:lpstr>
      <vt:lpstr>Custom</vt:lpstr>
      <vt:lpstr>ConnectWise: A Next-Gen Social Media App</vt:lpstr>
      <vt:lpstr>Agenda</vt:lpstr>
      <vt:lpstr>PowerPoint Presentation</vt:lpstr>
      <vt:lpstr>Key Features of ConnectWise</vt:lpstr>
      <vt:lpstr>Core Entities of Our Social Media App</vt:lpstr>
      <vt:lpstr>Requirements &amp; Analysis Models</vt:lpstr>
      <vt:lpstr>Use Case Diagram</vt:lpstr>
      <vt:lpstr>Activity Diagram</vt:lpstr>
      <vt:lpstr>Robustness Diagram</vt:lpstr>
      <vt:lpstr>PowerPoint Presentation</vt:lpstr>
      <vt:lpstr>PowerPoint Presentation</vt:lpstr>
      <vt:lpstr>PowerPoint Presentation</vt:lpstr>
      <vt:lpstr>Architecture Model - Backend to Server</vt:lpstr>
      <vt:lpstr>Architecture Model - Frontend to Backend</vt:lpstr>
      <vt:lpstr>PowerPoint Presentation</vt:lpstr>
      <vt:lpstr>Domain Class Model</vt:lpstr>
      <vt:lpstr>Sequence Diagram</vt:lpstr>
      <vt:lpstr>PowerPoint Presentation</vt:lpstr>
      <vt:lpstr>State Diagram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Isha Paliwal</dc:creator>
  <cp:lastModifiedBy>Isha Paliwal</cp:lastModifiedBy>
  <cp:revision>22</cp:revision>
  <dcterms:created xsi:type="dcterms:W3CDTF">2025-02-20T10:08:37Z</dcterms:created>
  <dcterms:modified xsi:type="dcterms:W3CDTF">2025-02-20T21:54:27Z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